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338" r:id="rId2"/>
    <p:sldId id="307" r:id="rId3"/>
    <p:sldId id="363" r:id="rId4"/>
    <p:sldId id="359" r:id="rId5"/>
    <p:sldId id="361" r:id="rId6"/>
    <p:sldId id="362" r:id="rId7"/>
    <p:sldId id="364" r:id="rId8"/>
    <p:sldId id="366" r:id="rId9"/>
    <p:sldId id="367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3" autoAdjust="0"/>
    <p:restoredTop sz="94660" autoAdjust="0"/>
  </p:normalViewPr>
  <p:slideViewPr>
    <p:cSldViewPr>
      <p:cViewPr>
        <p:scale>
          <a:sx n="124" d="100"/>
          <a:sy n="124" d="100"/>
        </p:scale>
        <p:origin x="-15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4768785203470542"/>
          <c:w val="1"/>
          <c:h val="0.496260294729460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поступивших заявлений (жалоб) в Суд по интеллектуальным правам за 2013 год и I квартал 2014 года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explosion val="37"/>
          <c:dPt>
            <c:idx val="0"/>
            <c:bubble3D val="0"/>
            <c:explosion val="25"/>
            <c:spPr>
              <a:solidFill>
                <a:srgbClr val="C0504D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explosion val="17"/>
            <c:spPr>
              <a:solidFill>
                <a:srgbClr val="1F497D">
                  <a:lumMod val="60000"/>
                  <a:lumOff val="40000"/>
                </a:srgbClr>
              </a:solidFill>
              <a:ln>
                <a:solidFill>
                  <a:srgbClr val="4F81BD">
                    <a:lumMod val="60000"/>
                    <a:lumOff val="40000"/>
                  </a:srgbClr>
                </a:solidFill>
              </a:ln>
            </c:spPr>
          </c:dPt>
          <c:dLbls>
            <c:dLbl>
              <c:idx val="0"/>
              <c:layout>
                <c:manualLayout>
                  <c:x val="5.5042566862559374E-3"/>
                  <c:y val="-5.88140511023889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0697253569763728E-3"/>
                  <c:y val="-0.1829865174797929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Количество заявлений (исковых заявлений)</c:v>
                </c:pt>
                <c:pt idx="1">
                  <c:v>Количество кассационных жалоб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2052</c:v>
                </c:pt>
                <c:pt idx="1">
                  <c:v>3822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600" b="1" cap="none" spc="0" baseline="0">
                <a:ln w="952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 cap="none" spc="0" baseline="0">
                <a:ln w="952"/>
                <a:gradFill flip="none" rotWithShape="1">
                  <a:gsLst>
                    <a:gs pos="0">
                      <a:srgbClr val="1F497D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1F497D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1F497D">
                        <a:lumMod val="75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9521811436759029E-2"/>
          <c:y val="0.75459766266457451"/>
          <c:w val="0.94575477544473607"/>
          <c:h val="0.20671158822995239"/>
        </c:manualLayout>
      </c:layout>
      <c:overlay val="0"/>
      <c:txPr>
        <a:bodyPr/>
        <a:lstStyle/>
        <a:p>
          <a:pPr>
            <a:defRPr sz="1600" spc="0" baseline="0">
              <a:gradFill flip="none" rotWithShape="1">
                <a:gsLst>
                  <a:gs pos="0">
                    <a:srgbClr val="F79646">
                      <a:lumMod val="75000"/>
                      <a:shade val="30000"/>
                      <a:satMod val="115000"/>
                    </a:srgbClr>
                  </a:gs>
                  <a:gs pos="50000">
                    <a:srgbClr val="F79646">
                      <a:lumMod val="75000"/>
                      <a:shade val="67500"/>
                      <a:satMod val="115000"/>
                    </a:srgbClr>
                  </a:gs>
                  <a:gs pos="100000">
                    <a:srgbClr val="F79646">
                      <a:lumMod val="75000"/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685570377237762E-2"/>
          <c:y val="0.11993139106548076"/>
          <c:w val="0.54205570065307884"/>
          <c:h val="0.819954917863156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3"/>
          <c:dPt>
            <c:idx val="0"/>
            <c:bubble3D val="0"/>
            <c:explosion val="11"/>
          </c:dPt>
          <c:cat>
            <c:strRef>
              <c:f>Лист1!$A$2:$A$4</c:f>
              <c:strCache>
                <c:ptCount val="3"/>
                <c:pt idx="0">
                  <c:v>Досрочное прекращение правовой охраны товарного знака</c:v>
                </c:pt>
                <c:pt idx="1">
                  <c:v>Оспаривание актов Роспатента</c:v>
                </c:pt>
                <c:pt idx="2">
                  <c:v>Иное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877</c:v>
                </c:pt>
                <c:pt idx="1">
                  <c:v>540</c:v>
                </c:pt>
                <c:pt idx="2">
                  <c:v>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524355531377735"/>
          <c:y val="0.13930941224395549"/>
          <c:w val="0.4222338561998859"/>
          <c:h val="0.803225839830432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960896107329071E-2"/>
          <c:y val="7.5037369585197605E-2"/>
          <c:w val="0.54205570065307884"/>
          <c:h val="0.819954917863156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5"/>
            <c:bubble3D val="0"/>
            <c:explosion val="22"/>
          </c:dPt>
          <c:cat>
            <c:strRef>
              <c:f>Лист1!$A$2:$A$7</c:f>
              <c:strCache>
                <c:ptCount val="6"/>
                <c:pt idx="0">
                  <c:v>Товарные знаки</c:v>
                </c:pt>
                <c:pt idx="1">
                  <c:v>Авторские и смежные права</c:v>
                </c:pt>
                <c:pt idx="2">
                  <c:v>Адм. ответственность</c:v>
                </c:pt>
                <c:pt idx="3">
                  <c:v>Роспатент</c:v>
                </c:pt>
                <c:pt idx="4">
                  <c:v>Патентные права</c:v>
                </c:pt>
                <c:pt idx="5">
                  <c:v>Иные споры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31.455236778430695</c:v>
                </c:pt>
                <c:pt idx="1">
                  <c:v>21.984099550639474</c:v>
                </c:pt>
                <c:pt idx="2">
                  <c:v>8.434151399930867</c:v>
                </c:pt>
                <c:pt idx="3">
                  <c:v>9.3674386450051852</c:v>
                </c:pt>
                <c:pt idx="4">
                  <c:v>4.0442447286553751</c:v>
                </c:pt>
                <c:pt idx="5">
                  <c:v>24.714828897338403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рассмотрено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Товарные знаки</c:v>
                </c:pt>
                <c:pt idx="1">
                  <c:v>Авторские и смежные права</c:v>
                </c:pt>
                <c:pt idx="2">
                  <c:v>Адм. ответственность</c:v>
                </c:pt>
                <c:pt idx="3">
                  <c:v>Роспатент</c:v>
                </c:pt>
                <c:pt idx="4">
                  <c:v>Патентные права</c:v>
                </c:pt>
                <c:pt idx="5">
                  <c:v>Иные споры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910</c:v>
                </c:pt>
                <c:pt idx="1">
                  <c:v>636</c:v>
                </c:pt>
                <c:pt idx="2">
                  <c:v>244</c:v>
                </c:pt>
                <c:pt idx="3">
                  <c:v>271</c:v>
                </c:pt>
                <c:pt idx="4">
                  <c:v>117</c:v>
                </c:pt>
                <c:pt idx="5">
                  <c:v>715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6916185557926513"/>
          <c:y val="3.6694660189271901E-2"/>
          <c:w val="0.4222338561998859"/>
          <c:h val="0.87351733645756535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1A8D2A-25C0-4F01-A214-E97AE3CE2EB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802C88-9B86-4B1B-B988-8038A38FC99B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C035B73A-4D6A-4F21-9DA1-023E62860D82}" type="parTrans" cxnId="{ADFFB91D-925A-4B26-AA31-80C500802756}">
      <dgm:prSet/>
      <dgm:spPr/>
      <dgm:t>
        <a:bodyPr/>
        <a:lstStyle/>
        <a:p>
          <a:endParaRPr lang="ru-RU"/>
        </a:p>
      </dgm:t>
    </dgm:pt>
    <dgm:pt modelId="{2E559155-C469-44B2-9EAB-568B4EF45856}" type="sibTrans" cxnId="{ADFFB91D-925A-4B26-AA31-80C500802756}">
      <dgm:prSet/>
      <dgm:spPr/>
      <dgm:t>
        <a:bodyPr/>
        <a:lstStyle/>
        <a:p>
          <a:endParaRPr lang="ru-RU"/>
        </a:p>
      </dgm:t>
    </dgm:pt>
    <dgm:pt modelId="{0B3756BF-ABCB-403B-9EA0-A133149D7872}">
      <dgm:prSet phldrT="[Текст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ru-RU" dirty="0" smtClean="0"/>
            <a:t>Создание эффективной системы защиты интеллектуальных прав с учетом международных стандартов</a:t>
          </a:r>
          <a:endParaRPr lang="ru-RU" dirty="0"/>
        </a:p>
      </dgm:t>
    </dgm:pt>
    <dgm:pt modelId="{FCBF8F45-87D0-4FF2-90F5-CC4545A03508}" type="parTrans" cxnId="{D9535DAB-E733-4A45-AB62-4DFC8D2B99A6}">
      <dgm:prSet/>
      <dgm:spPr/>
      <dgm:t>
        <a:bodyPr/>
        <a:lstStyle/>
        <a:p>
          <a:endParaRPr lang="ru-RU"/>
        </a:p>
      </dgm:t>
    </dgm:pt>
    <dgm:pt modelId="{5B1B5B19-27A6-44A8-8223-F14CCB3E70F7}" type="sibTrans" cxnId="{D9535DAB-E733-4A45-AB62-4DFC8D2B99A6}">
      <dgm:prSet/>
      <dgm:spPr/>
      <dgm:t>
        <a:bodyPr/>
        <a:lstStyle/>
        <a:p>
          <a:endParaRPr lang="ru-RU"/>
        </a:p>
      </dgm:t>
    </dgm:pt>
    <dgm:pt modelId="{68AC4035-0DEB-4705-AD5D-D5E3CA8878E9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107B52A-5B9D-4C7C-B21E-85EA97EF2D84}" type="parTrans" cxnId="{C711D745-D1D5-4A99-A039-C938632684AF}">
      <dgm:prSet/>
      <dgm:spPr/>
      <dgm:t>
        <a:bodyPr/>
        <a:lstStyle/>
        <a:p>
          <a:endParaRPr lang="ru-RU"/>
        </a:p>
      </dgm:t>
    </dgm:pt>
    <dgm:pt modelId="{0FCBE6C3-3308-4903-A7B0-FAC0A0401BB8}" type="sibTrans" cxnId="{C711D745-D1D5-4A99-A039-C938632684AF}">
      <dgm:prSet/>
      <dgm:spPr/>
      <dgm:t>
        <a:bodyPr/>
        <a:lstStyle/>
        <a:p>
          <a:endParaRPr lang="ru-RU"/>
        </a:p>
      </dgm:t>
    </dgm:pt>
    <dgm:pt modelId="{8DC1FDE9-697B-4498-AF1F-B3BC4B48E5C7}">
      <dgm:prSet phldrT="[Текст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ru-RU" dirty="0" smtClean="0"/>
            <a:t>Обеспечение единообразия судебной практики в сфере защиты интеллектуальных прав</a:t>
          </a:r>
          <a:endParaRPr lang="ru-RU" dirty="0"/>
        </a:p>
      </dgm:t>
    </dgm:pt>
    <dgm:pt modelId="{347B9D14-945E-463A-956E-3EBCF47107FE}" type="parTrans" cxnId="{7F04C8AB-473D-49FB-A642-9EFAC1925090}">
      <dgm:prSet/>
      <dgm:spPr/>
      <dgm:t>
        <a:bodyPr/>
        <a:lstStyle/>
        <a:p>
          <a:endParaRPr lang="ru-RU"/>
        </a:p>
      </dgm:t>
    </dgm:pt>
    <dgm:pt modelId="{1649CDE7-935B-49F1-82CB-CB26B1C0EB89}" type="sibTrans" cxnId="{7F04C8AB-473D-49FB-A642-9EFAC1925090}">
      <dgm:prSet/>
      <dgm:spPr/>
      <dgm:t>
        <a:bodyPr/>
        <a:lstStyle/>
        <a:p>
          <a:endParaRPr lang="ru-RU"/>
        </a:p>
      </dgm:t>
    </dgm:pt>
    <dgm:pt modelId="{B8735B02-4169-4F8C-8A1C-4A8BA807DAB4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D8C1D31C-3052-4093-9F03-139155AD9664}" type="parTrans" cxnId="{41F95697-566A-49D6-A4E4-17D990730E17}">
      <dgm:prSet/>
      <dgm:spPr/>
      <dgm:t>
        <a:bodyPr/>
        <a:lstStyle/>
        <a:p>
          <a:endParaRPr lang="ru-RU"/>
        </a:p>
      </dgm:t>
    </dgm:pt>
    <dgm:pt modelId="{95982887-D327-43AE-9DD2-44C617088C33}" type="sibTrans" cxnId="{41F95697-566A-49D6-A4E4-17D990730E17}">
      <dgm:prSet/>
      <dgm:spPr/>
      <dgm:t>
        <a:bodyPr/>
        <a:lstStyle/>
        <a:p>
          <a:endParaRPr lang="ru-RU"/>
        </a:p>
      </dgm:t>
    </dgm:pt>
    <dgm:pt modelId="{B7018E7B-09DD-4E2D-AEF0-7D63BF361210}">
      <dgm:prSet phldrT="[Текст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ru-RU" dirty="0" smtClean="0"/>
            <a:t>Обеспечение возможности рассмотрения споров с точки зрения как права, так и естественных и технических наук</a:t>
          </a:r>
          <a:endParaRPr lang="ru-RU" dirty="0"/>
        </a:p>
      </dgm:t>
    </dgm:pt>
    <dgm:pt modelId="{B7FB7B31-FB03-43E3-BE8B-D2D262E3A8E3}" type="parTrans" cxnId="{426D449A-679D-4608-9595-639FAFFB470C}">
      <dgm:prSet/>
      <dgm:spPr/>
      <dgm:t>
        <a:bodyPr/>
        <a:lstStyle/>
        <a:p>
          <a:endParaRPr lang="ru-RU"/>
        </a:p>
      </dgm:t>
    </dgm:pt>
    <dgm:pt modelId="{3F82D532-2BD3-4BFC-BF2F-C1C82286F466}" type="sibTrans" cxnId="{426D449A-679D-4608-9595-639FAFFB470C}">
      <dgm:prSet/>
      <dgm:spPr/>
      <dgm:t>
        <a:bodyPr/>
        <a:lstStyle/>
        <a:p>
          <a:endParaRPr lang="ru-RU"/>
        </a:p>
      </dgm:t>
    </dgm:pt>
    <dgm:pt modelId="{65293855-D80E-48A4-83D0-A3F0C5947797}" type="pres">
      <dgm:prSet presAssocID="{A91A8D2A-25C0-4F01-A214-E97AE3CE2EB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D7A813-0B12-404B-A513-569360E3862C}" type="pres">
      <dgm:prSet presAssocID="{8A802C88-9B86-4B1B-B988-8038A38FC99B}" presName="composite" presStyleCnt="0"/>
      <dgm:spPr/>
    </dgm:pt>
    <dgm:pt modelId="{E01E5F4E-D3BB-4D74-9D4E-9CE017A928B5}" type="pres">
      <dgm:prSet presAssocID="{8A802C88-9B86-4B1B-B988-8038A38FC99B}" presName="parentText" presStyleLbl="alignNode1" presStyleIdx="0" presStyleCnt="3" custScaleY="100000" custLinFactNeighborX="-15744" custLinFactNeighborY="-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D65BAC-8085-47A8-8D94-8F98493430FA}" type="pres">
      <dgm:prSet presAssocID="{8A802C88-9B86-4B1B-B988-8038A38FC99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1D628-D0DA-4E5D-89AD-7EF210FBAF88}" type="pres">
      <dgm:prSet presAssocID="{2E559155-C469-44B2-9EAB-568B4EF45856}" presName="sp" presStyleCnt="0"/>
      <dgm:spPr/>
    </dgm:pt>
    <dgm:pt modelId="{2BC8E9B3-234D-443D-A5D7-557E442E6174}" type="pres">
      <dgm:prSet presAssocID="{68AC4035-0DEB-4705-AD5D-D5E3CA8878E9}" presName="composite" presStyleCnt="0"/>
      <dgm:spPr/>
    </dgm:pt>
    <dgm:pt modelId="{24D2E9F7-13F1-4A5F-B390-145CA4F794D9}" type="pres">
      <dgm:prSet presAssocID="{68AC4035-0DEB-4705-AD5D-D5E3CA8878E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1EA44-7835-4CD4-B81C-D06D18634996}" type="pres">
      <dgm:prSet presAssocID="{68AC4035-0DEB-4705-AD5D-D5E3CA8878E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D1551-38C1-4752-B1D9-9A460C25F4B9}" type="pres">
      <dgm:prSet presAssocID="{0FCBE6C3-3308-4903-A7B0-FAC0A0401BB8}" presName="sp" presStyleCnt="0"/>
      <dgm:spPr/>
    </dgm:pt>
    <dgm:pt modelId="{B9979166-9CF4-4F9B-9373-6270D56D4255}" type="pres">
      <dgm:prSet presAssocID="{B8735B02-4169-4F8C-8A1C-4A8BA807DAB4}" presName="composite" presStyleCnt="0"/>
      <dgm:spPr/>
    </dgm:pt>
    <dgm:pt modelId="{2D9DBBE6-1298-4AB2-B985-2A4AACA41AE0}" type="pres">
      <dgm:prSet presAssocID="{B8735B02-4169-4F8C-8A1C-4A8BA807DAB4}" presName="parentText" presStyleLbl="alignNode1" presStyleIdx="2" presStyleCnt="3" custLinFactNeighborX="-2765" custLinFactNeighborY="-26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30912E-7C37-4036-8FDB-CAEDB882CCE2}" type="pres">
      <dgm:prSet presAssocID="{B8735B02-4169-4F8C-8A1C-4A8BA807DAB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535DAB-E733-4A45-AB62-4DFC8D2B99A6}" srcId="{8A802C88-9B86-4B1B-B988-8038A38FC99B}" destId="{0B3756BF-ABCB-403B-9EA0-A133149D7872}" srcOrd="0" destOrd="0" parTransId="{FCBF8F45-87D0-4FF2-90F5-CC4545A03508}" sibTransId="{5B1B5B19-27A6-44A8-8223-F14CCB3E70F7}"/>
    <dgm:cxn modelId="{C711D745-D1D5-4A99-A039-C938632684AF}" srcId="{A91A8D2A-25C0-4F01-A214-E97AE3CE2EB8}" destId="{68AC4035-0DEB-4705-AD5D-D5E3CA8878E9}" srcOrd="1" destOrd="0" parTransId="{6107B52A-5B9D-4C7C-B21E-85EA97EF2D84}" sibTransId="{0FCBE6C3-3308-4903-A7B0-FAC0A0401BB8}"/>
    <dgm:cxn modelId="{8D190EA1-24EA-43E0-B438-C20644C1AE11}" type="presOf" srcId="{A91A8D2A-25C0-4F01-A214-E97AE3CE2EB8}" destId="{65293855-D80E-48A4-83D0-A3F0C5947797}" srcOrd="0" destOrd="0" presId="urn:microsoft.com/office/officeart/2005/8/layout/chevron2"/>
    <dgm:cxn modelId="{426D449A-679D-4608-9595-639FAFFB470C}" srcId="{B8735B02-4169-4F8C-8A1C-4A8BA807DAB4}" destId="{B7018E7B-09DD-4E2D-AEF0-7D63BF361210}" srcOrd="0" destOrd="0" parTransId="{B7FB7B31-FB03-43E3-BE8B-D2D262E3A8E3}" sibTransId="{3F82D532-2BD3-4BFC-BF2F-C1C82286F466}"/>
    <dgm:cxn modelId="{D1C7E463-010B-438E-A14A-BC35DD9C9AD0}" type="presOf" srcId="{B8735B02-4169-4F8C-8A1C-4A8BA807DAB4}" destId="{2D9DBBE6-1298-4AB2-B985-2A4AACA41AE0}" srcOrd="0" destOrd="0" presId="urn:microsoft.com/office/officeart/2005/8/layout/chevron2"/>
    <dgm:cxn modelId="{7F04C8AB-473D-49FB-A642-9EFAC1925090}" srcId="{68AC4035-0DEB-4705-AD5D-D5E3CA8878E9}" destId="{8DC1FDE9-697B-4498-AF1F-B3BC4B48E5C7}" srcOrd="0" destOrd="0" parTransId="{347B9D14-945E-463A-956E-3EBCF47107FE}" sibTransId="{1649CDE7-935B-49F1-82CB-CB26B1C0EB89}"/>
    <dgm:cxn modelId="{D84F95BA-D138-4223-BC12-5462FD5F328D}" type="presOf" srcId="{0B3756BF-ABCB-403B-9EA0-A133149D7872}" destId="{FBD65BAC-8085-47A8-8D94-8F98493430FA}" srcOrd="0" destOrd="0" presId="urn:microsoft.com/office/officeart/2005/8/layout/chevron2"/>
    <dgm:cxn modelId="{41F95697-566A-49D6-A4E4-17D990730E17}" srcId="{A91A8D2A-25C0-4F01-A214-E97AE3CE2EB8}" destId="{B8735B02-4169-4F8C-8A1C-4A8BA807DAB4}" srcOrd="2" destOrd="0" parTransId="{D8C1D31C-3052-4093-9F03-139155AD9664}" sibTransId="{95982887-D327-43AE-9DD2-44C617088C33}"/>
    <dgm:cxn modelId="{ADFFB91D-925A-4B26-AA31-80C500802756}" srcId="{A91A8D2A-25C0-4F01-A214-E97AE3CE2EB8}" destId="{8A802C88-9B86-4B1B-B988-8038A38FC99B}" srcOrd="0" destOrd="0" parTransId="{C035B73A-4D6A-4F21-9DA1-023E62860D82}" sibTransId="{2E559155-C469-44B2-9EAB-568B4EF45856}"/>
    <dgm:cxn modelId="{82BC56E5-ACB1-415C-8D55-DB1610DF1F68}" type="presOf" srcId="{68AC4035-0DEB-4705-AD5D-D5E3CA8878E9}" destId="{24D2E9F7-13F1-4A5F-B390-145CA4F794D9}" srcOrd="0" destOrd="0" presId="urn:microsoft.com/office/officeart/2005/8/layout/chevron2"/>
    <dgm:cxn modelId="{38247892-B842-4343-8C76-8600D49CB33E}" type="presOf" srcId="{B7018E7B-09DD-4E2D-AEF0-7D63BF361210}" destId="{D630912E-7C37-4036-8FDB-CAEDB882CCE2}" srcOrd="0" destOrd="0" presId="urn:microsoft.com/office/officeart/2005/8/layout/chevron2"/>
    <dgm:cxn modelId="{F9723E93-D9B7-44C9-9268-150AA3532682}" type="presOf" srcId="{8DC1FDE9-697B-4498-AF1F-B3BC4B48E5C7}" destId="{3D11EA44-7835-4CD4-B81C-D06D18634996}" srcOrd="0" destOrd="0" presId="urn:microsoft.com/office/officeart/2005/8/layout/chevron2"/>
    <dgm:cxn modelId="{1C987467-726B-4C4D-B95F-E2BA652BE828}" type="presOf" srcId="{8A802C88-9B86-4B1B-B988-8038A38FC99B}" destId="{E01E5F4E-D3BB-4D74-9D4E-9CE017A928B5}" srcOrd="0" destOrd="0" presId="urn:microsoft.com/office/officeart/2005/8/layout/chevron2"/>
    <dgm:cxn modelId="{F86323B9-F9AF-46A9-9367-248AEA87C752}" type="presParOf" srcId="{65293855-D80E-48A4-83D0-A3F0C5947797}" destId="{C4D7A813-0B12-404B-A513-569360E3862C}" srcOrd="0" destOrd="0" presId="urn:microsoft.com/office/officeart/2005/8/layout/chevron2"/>
    <dgm:cxn modelId="{D281A279-618C-4B14-BC78-05D805824279}" type="presParOf" srcId="{C4D7A813-0B12-404B-A513-569360E3862C}" destId="{E01E5F4E-D3BB-4D74-9D4E-9CE017A928B5}" srcOrd="0" destOrd="0" presId="urn:microsoft.com/office/officeart/2005/8/layout/chevron2"/>
    <dgm:cxn modelId="{A80E71C6-21F0-409C-B162-83569878BE2D}" type="presParOf" srcId="{C4D7A813-0B12-404B-A513-569360E3862C}" destId="{FBD65BAC-8085-47A8-8D94-8F98493430FA}" srcOrd="1" destOrd="0" presId="urn:microsoft.com/office/officeart/2005/8/layout/chevron2"/>
    <dgm:cxn modelId="{49C54F85-40BE-423D-B491-FAFD7BDFDB90}" type="presParOf" srcId="{65293855-D80E-48A4-83D0-A3F0C5947797}" destId="{89D1D628-D0DA-4E5D-89AD-7EF210FBAF88}" srcOrd="1" destOrd="0" presId="urn:microsoft.com/office/officeart/2005/8/layout/chevron2"/>
    <dgm:cxn modelId="{02CE28EA-F93A-4264-88CD-06FC3C0088B8}" type="presParOf" srcId="{65293855-D80E-48A4-83D0-A3F0C5947797}" destId="{2BC8E9B3-234D-443D-A5D7-557E442E6174}" srcOrd="2" destOrd="0" presId="urn:microsoft.com/office/officeart/2005/8/layout/chevron2"/>
    <dgm:cxn modelId="{FDD269FB-9622-46B7-AB42-04E5DC8CE3CC}" type="presParOf" srcId="{2BC8E9B3-234D-443D-A5D7-557E442E6174}" destId="{24D2E9F7-13F1-4A5F-B390-145CA4F794D9}" srcOrd="0" destOrd="0" presId="urn:microsoft.com/office/officeart/2005/8/layout/chevron2"/>
    <dgm:cxn modelId="{36C9EB3F-9320-491E-B69A-249BA41E91E6}" type="presParOf" srcId="{2BC8E9B3-234D-443D-A5D7-557E442E6174}" destId="{3D11EA44-7835-4CD4-B81C-D06D18634996}" srcOrd="1" destOrd="0" presId="urn:microsoft.com/office/officeart/2005/8/layout/chevron2"/>
    <dgm:cxn modelId="{A61B71A3-921D-486C-9C88-956FDD7FA14B}" type="presParOf" srcId="{65293855-D80E-48A4-83D0-A3F0C5947797}" destId="{4E4D1551-38C1-4752-B1D9-9A460C25F4B9}" srcOrd="3" destOrd="0" presId="urn:microsoft.com/office/officeart/2005/8/layout/chevron2"/>
    <dgm:cxn modelId="{769F7D7E-CE19-41F2-BFDE-1AE74B006254}" type="presParOf" srcId="{65293855-D80E-48A4-83D0-A3F0C5947797}" destId="{B9979166-9CF4-4F9B-9373-6270D56D4255}" srcOrd="4" destOrd="0" presId="urn:microsoft.com/office/officeart/2005/8/layout/chevron2"/>
    <dgm:cxn modelId="{FF397EE7-DCE6-448A-A021-FCEA317DB65B}" type="presParOf" srcId="{B9979166-9CF4-4F9B-9373-6270D56D4255}" destId="{2D9DBBE6-1298-4AB2-B985-2A4AACA41AE0}" srcOrd="0" destOrd="0" presId="urn:microsoft.com/office/officeart/2005/8/layout/chevron2"/>
    <dgm:cxn modelId="{23CF9F92-8A4D-4965-9B9C-B3599605AA77}" type="presParOf" srcId="{B9979166-9CF4-4F9B-9373-6270D56D4255}" destId="{D630912E-7C37-4036-8FDB-CAEDB882CC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E5F4E-D3BB-4D74-9D4E-9CE017A928B5}">
      <dsp:nvSpPr>
        <dsp:cNvPr id="0" name=""/>
        <dsp:cNvSpPr/>
      </dsp:nvSpPr>
      <dsp:spPr>
        <a:xfrm rot="5400000">
          <a:off x="-267472" y="269025"/>
          <a:ext cx="1783147" cy="1248203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 rot="-5400000">
        <a:off x="1" y="625655"/>
        <a:ext cx="1248203" cy="534944"/>
      </dsp:txXfrm>
    </dsp:sp>
    <dsp:sp modelId="{FBD65BAC-8085-47A8-8D94-8F98493430FA}">
      <dsp:nvSpPr>
        <dsp:cNvPr id="0" name=""/>
        <dsp:cNvSpPr/>
      </dsp:nvSpPr>
      <dsp:spPr>
        <a:xfrm rot="5400000">
          <a:off x="4185038" y="-2935032"/>
          <a:ext cx="1159045" cy="7032716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Создание эффективной системы защиты интеллектуальных прав с учетом международных стандартов</a:t>
          </a:r>
          <a:endParaRPr lang="ru-RU" sz="2400" kern="1200" dirty="0"/>
        </a:p>
      </dsp:txBody>
      <dsp:txXfrm rot="-5400000">
        <a:off x="1248203" y="58383"/>
        <a:ext cx="6976136" cy="1045885"/>
      </dsp:txXfrm>
    </dsp:sp>
    <dsp:sp modelId="{24D2E9F7-13F1-4A5F-B390-145CA4F794D9}">
      <dsp:nvSpPr>
        <dsp:cNvPr id="0" name=""/>
        <dsp:cNvSpPr/>
      </dsp:nvSpPr>
      <dsp:spPr>
        <a:xfrm rot="5400000">
          <a:off x="-267472" y="1860174"/>
          <a:ext cx="1783147" cy="1248203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 rot="-5400000">
        <a:off x="1" y="2216804"/>
        <a:ext cx="1248203" cy="534944"/>
      </dsp:txXfrm>
    </dsp:sp>
    <dsp:sp modelId="{3D11EA44-7835-4CD4-B81C-D06D18634996}">
      <dsp:nvSpPr>
        <dsp:cNvPr id="0" name=""/>
        <dsp:cNvSpPr/>
      </dsp:nvSpPr>
      <dsp:spPr>
        <a:xfrm rot="5400000">
          <a:off x="4185038" y="-1344133"/>
          <a:ext cx="1159045" cy="7032716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Обеспечение единообразия судебной практики в сфере защиты интеллектуальных прав</a:t>
          </a:r>
          <a:endParaRPr lang="ru-RU" sz="2400" kern="1200" dirty="0"/>
        </a:p>
      </dsp:txBody>
      <dsp:txXfrm rot="-5400000">
        <a:off x="1248203" y="1649282"/>
        <a:ext cx="6976136" cy="1045885"/>
      </dsp:txXfrm>
    </dsp:sp>
    <dsp:sp modelId="{2D9DBBE6-1298-4AB2-B985-2A4AACA41AE0}">
      <dsp:nvSpPr>
        <dsp:cNvPr id="0" name=""/>
        <dsp:cNvSpPr/>
      </dsp:nvSpPr>
      <dsp:spPr>
        <a:xfrm rot="5400000">
          <a:off x="-267472" y="3404675"/>
          <a:ext cx="1783147" cy="1248203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 rot="-5400000">
        <a:off x="1" y="3761305"/>
        <a:ext cx="1248203" cy="534944"/>
      </dsp:txXfrm>
    </dsp:sp>
    <dsp:sp modelId="{D630912E-7C37-4036-8FDB-CAEDB882CCE2}">
      <dsp:nvSpPr>
        <dsp:cNvPr id="0" name=""/>
        <dsp:cNvSpPr/>
      </dsp:nvSpPr>
      <dsp:spPr>
        <a:xfrm rot="5400000">
          <a:off x="4185038" y="246765"/>
          <a:ext cx="1159045" cy="7032716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Обеспечение возможности рассмотрения споров с точки зрения как права, так и естественных и технических наук</a:t>
          </a:r>
          <a:endParaRPr lang="ru-RU" sz="2400" kern="1200" dirty="0"/>
        </a:p>
      </dsp:txBody>
      <dsp:txXfrm rot="-5400000">
        <a:off x="1248203" y="3240180"/>
        <a:ext cx="6976136" cy="1045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0.88889</cdr:x>
      <cdr:y>0.79797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87208" y="42050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0.09278</cdr:x>
      <cdr:y>0.0274</cdr:y>
    </cdr:from>
    <cdr:to>
      <cdr:x>0.92784</cdr:x>
      <cdr:y>0.13699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648072" y="144016"/>
          <a:ext cx="5832648" cy="5760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>
              <a:noFill/>
            </a:ln>
            <a:noFill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0.01703</cdr:x>
      <cdr:y>0.21569</cdr:y>
    </cdr:from>
    <cdr:to>
      <cdr:x>0.17263</cdr:x>
      <cdr:y>0.29412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242" y="792088"/>
          <a:ext cx="1299693" cy="288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36%</a:t>
          </a:r>
          <a:endParaRPr lang="ru-RU" sz="1400" b="1" dirty="0" smtClean="0"/>
        </a:p>
        <a:p xmlns:a="http://schemas.openxmlformats.org/drawingml/2006/main">
          <a:endParaRPr lang="ru-RU" sz="1100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0.24175</cdr:x>
      <cdr:y>0.07843</cdr:y>
    </cdr:from>
    <cdr:to>
      <cdr:x>0.39735</cdr:x>
      <cdr:y>0.15686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019281" y="288032"/>
          <a:ext cx="1299716" cy="288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/>
            <a:t>6</a:t>
          </a:r>
          <a:r>
            <a:rPr lang="ru-RU" sz="1600" b="1" dirty="0" smtClean="0"/>
            <a:t>%</a:t>
          </a:r>
          <a:endParaRPr lang="ru-RU" sz="1600" b="1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0.40517</cdr:x>
      <cdr:y>0.78431</cdr:y>
    </cdr:from>
    <cdr:to>
      <cdr:x>0.56077</cdr:x>
      <cdr:y>0.86274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384376" y="2880320"/>
          <a:ext cx="1299716" cy="288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/>
            <a:t>58%</a:t>
          </a:r>
          <a:endParaRPr lang="ru-RU" sz="1600" b="1" dirty="0" smtClean="0"/>
        </a:p>
        <a:p xmlns:a="http://schemas.openxmlformats.org/drawingml/2006/main">
          <a:endParaRPr lang="ru-RU" sz="1100" dirty="0" smtClean="0"/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0.65455</cdr:y>
    </cdr:from>
    <cdr:to>
      <cdr:x>0.1556</cdr:x>
      <cdr:y>0.73298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467544" y="2592288"/>
          <a:ext cx="1299716" cy="3106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0.11207</cdr:x>
      <cdr:y>0.78182</cdr:y>
    </cdr:from>
    <cdr:to>
      <cdr:x>0.19809</cdr:x>
      <cdr:y>0.86025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36104" y="3096344"/>
          <a:ext cx="718519" cy="3106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/>
            <a:t>8</a:t>
          </a:r>
          <a:r>
            <a:rPr lang="ru-RU" sz="1600" b="1" dirty="0" smtClean="0"/>
            <a:t>%</a:t>
          </a:r>
          <a:endParaRPr lang="ru-RU" sz="1600" b="1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0.01943</cdr:x>
      <cdr:y>0.65455</cdr:y>
    </cdr:from>
    <cdr:to>
      <cdr:x>0.08803</cdr:x>
      <cdr:y>0.73298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62273" y="2592288"/>
          <a:ext cx="573010" cy="3106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/>
            <a:t>9</a:t>
          </a:r>
          <a:r>
            <a:rPr lang="ru-RU" sz="1600" b="1" dirty="0" smtClean="0"/>
            <a:t>%</a:t>
          </a:r>
          <a:endParaRPr lang="ru-RU" sz="1600" b="1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0.4569</cdr:x>
      <cdr:y>0.16364</cdr:y>
    </cdr:from>
    <cdr:to>
      <cdr:x>0.52549</cdr:x>
      <cdr:y>0.24207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816424" y="648072"/>
          <a:ext cx="572968" cy="3106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/>
            <a:t>31%</a:t>
          </a:r>
          <a:endParaRPr lang="ru-RU" sz="1600" b="1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0.09692</cdr:x>
      <cdr:y>0.12727</cdr:y>
    </cdr:from>
    <cdr:to>
      <cdr:x>0.16551</cdr:x>
      <cdr:y>0.2057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09537" y="504056"/>
          <a:ext cx="572968" cy="3106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/>
            <a:t>25%</a:t>
          </a:r>
          <a:endParaRPr lang="ru-RU" sz="1600" b="1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0.42241</cdr:x>
      <cdr:y>0.77341</cdr:y>
    </cdr:from>
    <cdr:to>
      <cdr:x>0.49101</cdr:x>
      <cdr:y>0.85184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528392" y="3063054"/>
          <a:ext cx="573011" cy="310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/>
            <a:t>22%</a:t>
          </a:r>
          <a:endParaRPr lang="ru-RU" sz="1600" b="1" dirty="0" smtClean="0"/>
        </a:p>
        <a:p xmlns:a="http://schemas.openxmlformats.org/drawingml/2006/main">
          <a:endParaRPr lang="ru-RU" sz="1600" b="1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0.2647</cdr:x>
      <cdr:y>0.86737</cdr:y>
    </cdr:from>
    <cdr:to>
      <cdr:x>0.3333</cdr:x>
      <cdr:y>0.9458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2211040" y="3435176"/>
          <a:ext cx="572968" cy="3106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0.31887</cdr:y>
    </cdr:from>
    <cdr:to>
      <cdr:x>0.0686</cdr:x>
      <cdr:y>0.39159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-467544" y="1262854"/>
          <a:ext cx="573011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/>
            <a:t>4</a:t>
          </a:r>
          <a:r>
            <a:rPr lang="ru-RU" sz="1600" b="1" dirty="0" smtClean="0"/>
            <a:t>%</a:t>
          </a:r>
          <a:endParaRPr lang="ru-RU" sz="1600" b="1" dirty="0" smtClean="0"/>
        </a:p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4E481-C7BE-4FB3-8BA0-22EFE7D4A44A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49BD4-432E-4A1A-A976-AE48E8C86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29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F27161-D4E6-804D-B6B3-7962C83DB4A5}" type="slidenum">
              <a:rPr lang="en-US"/>
              <a:pPr/>
              <a:t>9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372B-210E-4297-B954-035A97A24E34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1881-C35C-4883-8FD1-6682EBFA0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906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372B-210E-4297-B954-035A97A24E34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1881-C35C-4883-8FD1-6682EBFA0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973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372B-210E-4297-B954-035A97A24E34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1881-C35C-4883-8FD1-6682EBFA0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786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372B-210E-4297-B954-035A97A24E34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1881-C35C-4883-8FD1-6682EBFA0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49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372B-210E-4297-B954-035A97A24E34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1881-C35C-4883-8FD1-6682EBFA0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3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372B-210E-4297-B954-035A97A24E34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1881-C35C-4883-8FD1-6682EBFA0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222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372B-210E-4297-B954-035A97A24E34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1881-C35C-4883-8FD1-6682EBFA0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909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372B-210E-4297-B954-035A97A24E34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1881-C35C-4883-8FD1-6682EBFA0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018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372B-210E-4297-B954-035A97A24E34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1881-C35C-4883-8FD1-6682EBFA0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573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372B-210E-4297-B954-035A97A24E34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1881-C35C-4883-8FD1-6682EBFA0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00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372B-210E-4297-B954-035A97A24E34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1881-C35C-4883-8FD1-6682EBFA0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414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F372B-210E-4297-B954-035A97A24E34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61881-C35C-4883-8FD1-6682EBFA0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2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pcmagazine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53"/>
            <a:ext cx="7992888" cy="5052614"/>
          </a:xfrm>
          <a:solidFill>
            <a:schemeClr val="bg2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700" i="1" dirty="0" smtClean="0">
                <a:solidFill>
                  <a:schemeClr val="bg1"/>
                </a:solidFill>
              </a:rPr>
              <a:t>С</a:t>
            </a:r>
            <a:r>
              <a:rPr lang="ru-RU" sz="2700" i="1" dirty="0" smtClean="0">
                <a:solidFill>
                  <a:schemeClr val="bg1"/>
                </a:solidFill>
              </a:rPr>
              <a:t>уд</a:t>
            </a:r>
            <a:br>
              <a:rPr lang="ru-RU" sz="2700" i="1" dirty="0" smtClean="0">
                <a:solidFill>
                  <a:schemeClr val="bg1"/>
                </a:solidFill>
              </a:rPr>
            </a:br>
            <a:r>
              <a:rPr lang="ru-RU" sz="2700" i="1" dirty="0" smtClean="0">
                <a:solidFill>
                  <a:schemeClr val="bg1"/>
                </a:solidFill>
              </a:rPr>
              <a:t>по интеллектуальным правам </a:t>
            </a:r>
            <a:r>
              <a:rPr lang="ru-RU" sz="1900" b="1" dirty="0" smtClean="0">
                <a:solidFill>
                  <a:schemeClr val="bg1"/>
                </a:solidFill>
              </a:rPr>
              <a:t/>
            </a:r>
            <a:br>
              <a:rPr lang="ru-RU" sz="1900" b="1" dirty="0" smtClean="0">
                <a:solidFill>
                  <a:schemeClr val="bg1"/>
                </a:solidFill>
              </a:rPr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2000" b="1" dirty="0" smtClean="0"/>
              <a:t>ПРАКТИКА РАССМОТРЕНИЯ СПОРОВ, </a:t>
            </a:r>
            <a:br>
              <a:rPr lang="ru-RU" sz="2000" b="1" dirty="0" smtClean="0"/>
            </a:br>
            <a:r>
              <a:rPr lang="ru-RU" sz="2000" b="1" dirty="0" smtClean="0"/>
              <a:t>СВЯЗАННЫХ С ОБЪЕКТАМИ ИНТЕЛЛЕКТУАЛЬНОЙ СОБСТВЕННОСТИ </a:t>
            </a:r>
            <a:br>
              <a:rPr lang="ru-RU" sz="2000" b="1" dirty="0" smtClean="0"/>
            </a:br>
            <a:r>
              <a:rPr lang="ru-RU" sz="2000" b="1" dirty="0" smtClean="0"/>
              <a:t>В РОССИЙСКОЙ ФЕДЕРАЦИИ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805264"/>
            <a:ext cx="7920880" cy="62562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Москва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12 ноября 2015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" name="Picture 2" descr="C:\Users\kbubnova\AppData\Local\Microsoft\Windows\Temporary Internet Files\Content.Outlook\Z3KZVHE2\logo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11" y="2132856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9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7551" t="31636" r="32733" b="66606"/>
          <a:stretch>
            <a:fillRect/>
          </a:stretch>
        </p:blipFill>
        <p:spPr bwMode="auto">
          <a:xfrm flipV="1">
            <a:off x="76" y="1340768"/>
            <a:ext cx="9143924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689820132"/>
              </p:ext>
            </p:extLst>
          </p:nvPr>
        </p:nvGraphicFramePr>
        <p:xfrm>
          <a:off x="467544" y="170080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59633" y="404664"/>
            <a:ext cx="7884367" cy="842840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ЦЕЛИ СОЗДАНИЯ </a:t>
            </a:r>
            <a:b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СУДА ПО ИНТЕЛЛЕКТУАЛЬНЫМ ПРАВАМ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320"/>
            <a:ext cx="1259632" cy="126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01E5F4E-D3BB-4D74-9D4E-9CE017A92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E01E5F4E-D3BB-4D74-9D4E-9CE017A928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D2E9F7-13F1-4A5F-B390-145CA4F79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>
                                            <p:graphicEl>
                                              <a:dgm id="{24D2E9F7-13F1-4A5F-B390-145CA4F794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9DBBE6-1298-4AB2-B985-2A4AACA41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>
                                            <p:graphicEl>
                                              <a:dgm id="{2D9DBBE6-1298-4AB2-B985-2A4AACA41A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BD65BAC-8085-47A8-8D94-8F9849343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>
                                            <p:graphicEl>
                                              <a:dgm id="{FBD65BAC-8085-47A8-8D94-8F98493430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D11EA44-7835-4CD4-B81C-D06D18634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>
                                            <p:graphicEl>
                                              <a:dgm id="{3D11EA44-7835-4CD4-B81C-D06D186349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630912E-7C37-4036-8FDB-CAEDB882C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>
                                            <p:graphicEl>
                                              <a:dgm id="{D630912E-7C37-4036-8FDB-CAEDB882C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lvlAtOnc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34160"/>
            <a:ext cx="7884367" cy="813344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Особенности процесса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320"/>
            <a:ext cx="1259632" cy="126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1700808"/>
            <a:ext cx="799288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/>
              <a:t>Судопроизводство осуществляется Судом в качестве суда первой и кассационной инстанции.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2000" b="1" dirty="0"/>
              <a:t>В качестве суда первой инстанции дела рассматриваются:</a:t>
            </a:r>
          </a:p>
          <a:p>
            <a:pPr algn="just"/>
            <a:endParaRPr lang="ru-RU" sz="1100" dirty="0"/>
          </a:p>
          <a:p>
            <a:pPr>
              <a:buFont typeface="Wingdings" pitchFamily="2" charset="2"/>
              <a:buChar char="q"/>
            </a:pPr>
            <a:r>
              <a:rPr lang="ru-RU" dirty="0"/>
              <a:t> коллегией из трех судей</a:t>
            </a:r>
          </a:p>
          <a:p>
            <a:endParaRPr lang="ru-RU" dirty="0"/>
          </a:p>
          <a:p>
            <a:r>
              <a:rPr lang="ru-RU" sz="2000" b="1" dirty="0"/>
              <a:t>В качестве суда кассационной инстанции дела рассматриваются</a:t>
            </a:r>
            <a:r>
              <a:rPr lang="ru-RU" sz="2000" dirty="0"/>
              <a:t>:</a:t>
            </a:r>
          </a:p>
          <a:p>
            <a:endParaRPr lang="ru-RU" sz="1100" dirty="0"/>
          </a:p>
          <a:p>
            <a:pPr>
              <a:buFont typeface="Wingdings" pitchFamily="2" charset="2"/>
              <a:buChar char="q"/>
            </a:pPr>
            <a:r>
              <a:rPr lang="ru-RU" dirty="0"/>
              <a:t>в составе коллегии из трех судей  - при пересмотре судебных актов, вынесенных арбитражными судами субъектов РФ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/>
              <a:t>Президиумом в составе председателя суда, его заместителей и председателей судебных составов - при пересмотре судебных актов, принятых судом в качестве суда первой инстанции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3323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135841"/>
              </p:ext>
            </p:extLst>
          </p:nvPr>
        </p:nvGraphicFramePr>
        <p:xfrm>
          <a:off x="1259632" y="2564904"/>
          <a:ext cx="6408711" cy="3843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259633" y="457200"/>
            <a:ext cx="7884367" cy="791157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Статистические данные 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320"/>
            <a:ext cx="1259632" cy="126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179512" y="1412776"/>
            <a:ext cx="8816993" cy="36004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Период </a:t>
            </a:r>
            <a:r>
              <a:rPr lang="ru-RU" dirty="0">
                <a:latin typeface="Arial" pitchFamily="34" charset="0"/>
                <a:cs typeface="Arial" pitchFamily="34" charset="0"/>
              </a:rPr>
              <a:t>с июля 2013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года по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октябрь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2015 года 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поступило заявлений (жалоб)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699576" y="1916832"/>
            <a:ext cx="7776864" cy="4320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400" dirty="0" smtClean="0"/>
              <a:t>Всего по двум инстанциям – 5874 заявления (жалобы)</a:t>
            </a:r>
            <a:endParaRPr lang="ru-RU" sz="2400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6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5377" y="548681"/>
            <a:ext cx="7888623" cy="698824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Статистические данные 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708920"/>
            <a:ext cx="8435280" cy="3695028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320"/>
            <a:ext cx="1259632" cy="126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95536" y="1484784"/>
            <a:ext cx="8600969" cy="36004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Период </a:t>
            </a:r>
            <a:r>
              <a:rPr lang="ru-RU" dirty="0">
                <a:latin typeface="Arial" pitchFamily="34" charset="0"/>
                <a:cs typeface="Arial" pitchFamily="34" charset="0"/>
              </a:rPr>
              <a:t>с июля 2013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года по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октябрь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2015 года – рассмотрено 1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515 дел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91844509"/>
              </p:ext>
            </p:extLst>
          </p:nvPr>
        </p:nvGraphicFramePr>
        <p:xfrm>
          <a:off x="467544" y="2852936"/>
          <a:ext cx="835292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755576" y="2060848"/>
            <a:ext cx="7776864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400" dirty="0" smtClean="0"/>
              <a:t>Категории рассматриваемых дел в первой инстанции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41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476673"/>
            <a:ext cx="7884367" cy="770832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Статистические данные 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780928"/>
            <a:ext cx="8435280" cy="3695028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320"/>
            <a:ext cx="1259632" cy="126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23528" y="1484784"/>
            <a:ext cx="8640960" cy="36004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Период </a:t>
            </a:r>
            <a:r>
              <a:rPr lang="ru-RU" dirty="0">
                <a:latin typeface="Arial" pitchFamily="34" charset="0"/>
                <a:cs typeface="Arial" pitchFamily="34" charset="0"/>
              </a:rPr>
              <a:t>с июля 2013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года по май 2015 года – рассмотрено 2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893 дела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55849075"/>
              </p:ext>
            </p:extLst>
          </p:nvPr>
        </p:nvGraphicFramePr>
        <p:xfrm>
          <a:off x="467544" y="2670202"/>
          <a:ext cx="835292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827584" y="2060848"/>
            <a:ext cx="7776864" cy="57606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000" b="1" dirty="0" smtClean="0"/>
              <a:t>Категории рассматриваемых дел в кассационной инстанции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6317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34160"/>
            <a:ext cx="7884367" cy="813344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Дела с участием иностранных лиц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320"/>
            <a:ext cx="1259632" cy="126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6912"/>
            <a:ext cx="8229600" cy="370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511238"/>
              </p:ext>
            </p:extLst>
          </p:nvPr>
        </p:nvGraphicFramePr>
        <p:xfrm>
          <a:off x="539552" y="2636912"/>
          <a:ext cx="7992889" cy="2315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247"/>
                <a:gridCol w="2088232"/>
                <a:gridCol w="1944216"/>
                <a:gridCol w="1728194"/>
              </a:tblGrid>
              <a:tr h="1800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рассмотрено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первой инстанции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участием иностранных лиц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рассмотрено по кассационной инстанции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 них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участием иностранных лиц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481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1 515</a:t>
                      </a:r>
                      <a:endParaRPr lang="ru-RU" sz="1200" b="0" i="1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35%</a:t>
                      </a:r>
                      <a:endParaRPr lang="ru-RU" sz="1050" b="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2 893 </a:t>
                      </a:r>
                      <a:endParaRPr lang="ru-RU" sz="1050" b="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2D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20%</a:t>
                      </a:r>
                      <a:endParaRPr lang="ru-RU" sz="110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395535" y="1484784"/>
            <a:ext cx="8352929" cy="57606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Период </a:t>
            </a:r>
            <a:r>
              <a:rPr lang="ru-RU" dirty="0">
                <a:latin typeface="Arial" pitchFamily="34" charset="0"/>
                <a:cs typeface="Arial" pitchFamily="34" charset="0"/>
              </a:rPr>
              <a:t>с июля 2013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года по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октябрь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2015 года – рассмотрено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дел (жалоб)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 участием иностранных лиц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6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476673"/>
            <a:ext cx="7884367" cy="770832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Журнал </a:t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Суда 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интеллектуальным правам 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320"/>
            <a:ext cx="1259632" cy="126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dirty="0"/>
              <a:t>Электронный Журнал Суда по интеллектуальным правам </a:t>
            </a:r>
          </a:p>
          <a:p>
            <a:pPr algn="just"/>
            <a:r>
              <a:rPr lang="ru-RU" sz="1900" dirty="0">
                <a:hlinkClick r:id="rId3"/>
              </a:rPr>
              <a:t>http://ipcmagazine.ru</a:t>
            </a:r>
            <a:r>
              <a:rPr lang="ru-RU" sz="1900" dirty="0" smtClean="0">
                <a:hlinkClick r:id="rId3"/>
              </a:rPr>
              <a:t>/</a:t>
            </a:r>
            <a:r>
              <a:rPr lang="ru-RU" sz="1900" dirty="0" smtClean="0"/>
              <a:t> </a:t>
            </a:r>
            <a:r>
              <a:rPr lang="ru-RU" sz="1900" dirty="0"/>
              <a:t>зарегистрирован в качестве сетевого издания Федеральной службой по надзору в сфере связи, информационных технологий и массовых    коммуникаций (</a:t>
            </a:r>
            <a:r>
              <a:rPr lang="ru-RU" sz="1900" dirty="0" err="1"/>
              <a:t>Ромкомнадзор</a:t>
            </a:r>
            <a:r>
              <a:rPr lang="ru-RU" sz="1900" dirty="0"/>
              <a:t>), ЭЛ № ФС77-54853 от 26 июля 2013 года</a:t>
            </a:r>
          </a:p>
          <a:p>
            <a:pPr algn="ctr"/>
            <a:r>
              <a:rPr lang="ru-RU" sz="3600" dirty="0"/>
              <a:t> </a:t>
            </a:r>
          </a:p>
          <a:p>
            <a:pPr algn="just">
              <a:buFont typeface="Wingdings" pitchFamily="2" charset="2"/>
              <a:buChar char="v"/>
            </a:pPr>
            <a:endParaRPr lang="ru-RU" sz="3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56992"/>
            <a:ext cx="237329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81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/>
          </p:cNvSpPr>
          <p:nvPr/>
        </p:nvSpPr>
        <p:spPr bwMode="auto">
          <a:xfrm rot="10800000" flipH="1">
            <a:off x="-16106" y="3049022"/>
            <a:ext cx="9144000" cy="1657350"/>
          </a:xfrm>
          <a:prstGeom prst="rect">
            <a:avLst/>
          </a:prstGeom>
          <a:solidFill>
            <a:srgbClr val="FDBB30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sym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" t="219" r="-85" b="219"/>
          <a:stretch/>
        </p:blipFill>
        <p:spPr bwMode="auto">
          <a:xfrm>
            <a:off x="3546076" y="4500"/>
            <a:ext cx="2051848" cy="205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774" name="Group 6"/>
          <p:cNvGrpSpPr>
            <a:grpSpLocks/>
          </p:cNvGrpSpPr>
          <p:nvPr/>
        </p:nvGrpSpPr>
        <p:grpSpPr bwMode="auto">
          <a:xfrm>
            <a:off x="865461" y="2205485"/>
            <a:ext cx="7762875" cy="1371600"/>
            <a:chOff x="-21" y="175"/>
            <a:chExt cx="4890" cy="864"/>
          </a:xfrm>
        </p:grpSpPr>
        <p:sp>
          <p:nvSpPr>
            <p:cNvPr id="32775" name="Rectangle 7"/>
            <p:cNvSpPr>
              <a:spLocks/>
            </p:cNvSpPr>
            <p:nvPr/>
          </p:nvSpPr>
          <p:spPr bwMode="auto">
            <a:xfrm>
              <a:off x="-21" y="175"/>
              <a:ext cx="4890" cy="8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E31B23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2776" name="Rectangle 8"/>
            <p:cNvSpPr>
              <a:spLocks/>
            </p:cNvSpPr>
            <p:nvPr/>
          </p:nvSpPr>
          <p:spPr bwMode="auto">
            <a:xfrm>
              <a:off x="1501" y="510"/>
              <a:ext cx="184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ru-RU" sz="20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СПАСИБО ЗА ВНИМАНИЕ</a:t>
              </a:r>
              <a:r>
                <a:rPr lang="en-US" sz="2000" b="1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!</a:t>
              </a:r>
              <a:endParaRPr lang="en-US" sz="2000" b="1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32782" name="Group 14"/>
          <p:cNvGrpSpPr>
            <a:grpSpLocks/>
          </p:cNvGrpSpPr>
          <p:nvPr/>
        </p:nvGrpSpPr>
        <p:grpSpPr bwMode="auto">
          <a:xfrm>
            <a:off x="903452" y="4139060"/>
            <a:ext cx="7772400" cy="1371600"/>
            <a:chOff x="0" y="0"/>
            <a:chExt cx="4896" cy="864"/>
          </a:xfrm>
        </p:grpSpPr>
        <p:grpSp>
          <p:nvGrpSpPr>
            <p:cNvPr id="32783" name="Group 15"/>
            <p:cNvGrpSpPr>
              <a:grpSpLocks/>
            </p:cNvGrpSpPr>
            <p:nvPr/>
          </p:nvGrpSpPr>
          <p:grpSpPr bwMode="auto">
            <a:xfrm>
              <a:off x="0" y="0"/>
              <a:ext cx="4890" cy="864"/>
              <a:chOff x="0" y="0"/>
              <a:chExt cx="4890" cy="864"/>
            </a:xfrm>
          </p:grpSpPr>
          <p:sp>
            <p:nvSpPr>
              <p:cNvPr id="32784" name="Rectangle 16"/>
              <p:cNvSpPr>
                <a:spLocks/>
              </p:cNvSpPr>
              <p:nvPr/>
            </p:nvSpPr>
            <p:spPr bwMode="auto">
              <a:xfrm>
                <a:off x="0" y="0"/>
                <a:ext cx="4890" cy="8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E31B23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32785" name="Rectangle 17"/>
              <p:cNvSpPr>
                <a:spLocks/>
              </p:cNvSpPr>
              <p:nvPr/>
            </p:nvSpPr>
            <p:spPr bwMode="auto">
              <a:xfrm>
                <a:off x="2026" y="335"/>
                <a:ext cx="83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ctr"/>
                <a:r>
                  <a:rPr lang="ru-RU" sz="2000" b="1" dirty="0" smtClean="0">
                    <a:solidFill>
                      <a:schemeClr val="bg1"/>
                    </a:solidFill>
                    <a:ea typeface="Arial" charset="0"/>
                    <a:cs typeface="Arial" charset="0"/>
                  </a:rPr>
                  <a:t>ВОПРОСЫ</a:t>
                </a:r>
                <a:r>
                  <a:rPr lang="en-US" sz="2000" b="1" dirty="0" smtClean="0">
                    <a:solidFill>
                      <a:schemeClr val="bg1"/>
                    </a:solidFill>
                    <a:ea typeface="Arial" charset="0"/>
                    <a:cs typeface="Arial" charset="0"/>
                  </a:rPr>
                  <a:t>?</a:t>
                </a:r>
                <a:endParaRPr lang="en-US" sz="2000" b="1" dirty="0">
                  <a:solidFill>
                    <a:schemeClr val="bg1"/>
                  </a:solidFill>
                  <a:ea typeface="Arial" charset="0"/>
                  <a:cs typeface="Arial" charset="0"/>
                </a:endParaRPr>
              </a:p>
            </p:txBody>
          </p:sp>
        </p:grpSp>
        <p:pic>
          <p:nvPicPr>
            <p:cNvPr id="32786" name="Picture 18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9"/>
              <a:ext cx="912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13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4854</TotalTime>
  <Words>321</Words>
  <Application>Microsoft Office PowerPoint</Application>
  <PresentationFormat>Экран (4:3)</PresentationFormat>
  <Paragraphs>70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Суд по интеллектуальным правам          ПРАКТИКА РАССМОТРЕНИЯ СПОРОВ,  СВЯЗАННЫХ С ОБЪЕКТАМИ ИНТЕЛЛЕКТУАЛЬНОЙ СОБСТВЕННОСТИ  В РОССИЙСКОЙ ФЕДЕРАЦИИ</vt:lpstr>
      <vt:lpstr>ЦЕЛИ СОЗДАНИЯ  СУДА ПО ИНТЕЛЛЕКТУАЛЬНЫМ ПРАВАМ</vt:lpstr>
      <vt:lpstr> Особенности процесса</vt:lpstr>
      <vt:lpstr>             Статистические данные </vt:lpstr>
      <vt:lpstr>             Статистические данные </vt:lpstr>
      <vt:lpstr>             Статистические данные </vt:lpstr>
      <vt:lpstr> Дела с участием иностранных лиц</vt:lpstr>
      <vt:lpstr>Журнал  Суда по интеллектуальным правам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CУД ПО ИНТЕЛЛЕКТУАЛЬНЫМ ПРАВАМ</dc:title>
  <dc:creator>Бубнова Кира Юрьевна</dc:creator>
  <cp:lastModifiedBy>Осадчая Ольга Александровна</cp:lastModifiedBy>
  <cp:revision>500</cp:revision>
  <cp:lastPrinted>2015-11-11T18:32:53Z</cp:lastPrinted>
  <dcterms:created xsi:type="dcterms:W3CDTF">2013-02-14T10:17:19Z</dcterms:created>
  <dcterms:modified xsi:type="dcterms:W3CDTF">2015-11-11T18:33:25Z</dcterms:modified>
</cp:coreProperties>
</file>